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DF4E-C41E-4318-B2A7-E51E3E28A69F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7692-8584-45E2-991B-4846061C8D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DF4E-C41E-4318-B2A7-E51E3E28A69F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7692-8584-45E2-991B-4846061C8D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DF4E-C41E-4318-B2A7-E51E3E28A69F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7692-8584-45E2-991B-4846061C8D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Пользовательский макет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DF4E-C41E-4318-B2A7-E51E3E28A69F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7692-8584-45E2-991B-4846061C8D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DF4E-C41E-4318-B2A7-E51E3E28A69F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7692-8584-45E2-991B-4846061C8D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DF4E-C41E-4318-B2A7-E51E3E28A69F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7692-8584-45E2-991B-4846061C8D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DF4E-C41E-4318-B2A7-E51E3E28A69F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7692-8584-45E2-991B-4846061C8D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DF4E-C41E-4318-B2A7-E51E3E28A69F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7692-8584-45E2-991B-4846061C8D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DF4E-C41E-4318-B2A7-E51E3E28A69F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7692-8584-45E2-991B-4846061C8D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DF4E-C41E-4318-B2A7-E51E3E28A69F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7692-8584-45E2-991B-4846061C8D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DF4E-C41E-4318-B2A7-E51E3E28A69F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7692-8584-45E2-991B-4846061C8D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DF4E-C41E-4318-B2A7-E51E3E28A69F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7692-8584-45E2-991B-4846061C8D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7DF4E-C41E-4318-B2A7-E51E3E28A69F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F67692-8584-45E2-991B-4846061C8D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7DF4E-C41E-4318-B2A7-E51E3E28A69F}" type="datetimeFigureOut">
              <a:rPr lang="ru-RU" smtClean="0"/>
              <a:pPr/>
              <a:t>22.01.2014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F67692-8584-45E2-991B-4846061C8D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1736" y="1142985"/>
            <a:ext cx="5143536" cy="3929089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+mn-lt"/>
              </a:rPr>
              <a:t>Оценивание </a:t>
            </a:r>
            <a:br>
              <a:rPr lang="ru-RU" sz="4000" b="1" dirty="0" smtClean="0">
                <a:latin typeface="+mn-lt"/>
              </a:rPr>
            </a:br>
            <a:r>
              <a:rPr lang="ru-RU" sz="4000" b="1" dirty="0" smtClean="0">
                <a:latin typeface="+mn-lt"/>
              </a:rPr>
              <a:t>внеурочной деятельности учащихся в рамках ФГОС</a:t>
            </a:r>
            <a:endParaRPr lang="ru-RU" sz="4000" b="1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7686" y="5500702"/>
            <a:ext cx="3414714" cy="138098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+mn-lt"/>
              </a:rPr>
              <a:t>Параметры </a:t>
            </a:r>
            <a:br>
              <a:rPr lang="ru-RU" b="1" dirty="0" smtClean="0">
                <a:latin typeface="+mn-lt"/>
              </a:rPr>
            </a:br>
            <a:r>
              <a:rPr lang="ru-RU" b="1" dirty="0" smtClean="0">
                <a:latin typeface="+mn-lt"/>
              </a:rPr>
              <a:t>комплексного оценивания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Анализ общего состояния внеурочной деятельности</a:t>
            </a:r>
          </a:p>
          <a:p>
            <a:r>
              <a:rPr lang="ru-RU" dirty="0" smtClean="0"/>
              <a:t>Эффективность внеурочной деятельности</a:t>
            </a:r>
          </a:p>
          <a:p>
            <a:r>
              <a:rPr lang="ru-RU" dirty="0" smtClean="0"/>
              <a:t>Продуктивность внеурочной деятельности</a:t>
            </a:r>
          </a:p>
          <a:p>
            <a:r>
              <a:rPr lang="ru-RU" dirty="0" smtClean="0"/>
              <a:t>     Удовлетворённость участников                          внеурочной деятельности её организацией и               результатами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+mn-lt"/>
              </a:rPr>
              <a:t>Анализ </a:t>
            </a:r>
            <a:r>
              <a:rPr lang="ru-RU" sz="4000" smtClean="0">
                <a:latin typeface="+mn-lt"/>
              </a:rPr>
              <a:t>общего состояния</a:t>
            </a:r>
            <a:endParaRPr lang="ru-RU" sz="400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4000" dirty="0" smtClean="0"/>
              <a:t>Информация о занятости школьников во внеурочное время.</a:t>
            </a:r>
          </a:p>
          <a:p>
            <a:pPr marL="514350" indent="-514350">
              <a:buAutoNum type="arabicPeriod"/>
            </a:pPr>
            <a:r>
              <a:rPr lang="ru-RU" sz="4000" dirty="0" smtClean="0"/>
              <a:t>Анализ ресурсного обеспечения внеурочной деятельности.</a:t>
            </a:r>
            <a:endParaRPr lang="ru-RU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97304"/>
          </a:xfrm>
        </p:spPr>
        <p:txBody>
          <a:bodyPr/>
          <a:lstStyle/>
          <a:p>
            <a:r>
              <a:rPr lang="ru-RU" b="1" dirty="0" smtClean="0">
                <a:latin typeface="+mn-lt"/>
              </a:rPr>
              <a:t>Воспитание- управление процессом развития личности ребёнка через создание благоприятных условий</a:t>
            </a:r>
            <a:endParaRPr lang="ru-RU" b="1" dirty="0">
              <a:latin typeface="+mn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+mn-lt"/>
              </a:rPr>
              <a:t>Эффективность внеурочной деятельности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4000" dirty="0" smtClean="0"/>
              <a:t>Развитие личности школьника.</a:t>
            </a:r>
          </a:p>
          <a:p>
            <a:pPr marL="514350" indent="-514350">
              <a:buAutoNum type="arabicPeriod"/>
            </a:pPr>
            <a:r>
              <a:rPr lang="ru-RU" sz="4000" dirty="0" smtClean="0"/>
              <a:t>Развитие детского коллектива.</a:t>
            </a:r>
          </a:p>
          <a:p>
            <a:pPr marL="514350" indent="-514350">
              <a:buAutoNum type="arabicPeriod"/>
            </a:pPr>
            <a:r>
              <a:rPr lang="ru-RU" sz="4000" dirty="0" smtClean="0"/>
              <a:t>Профессиональная позиция педагога.</a:t>
            </a:r>
            <a:endParaRPr lang="ru-RU" sz="4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+mn-lt"/>
              </a:rPr>
              <a:t>Продуктивность внеурочной деятельности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Уровень достижения ожидаемых результатов.</a:t>
            </a:r>
          </a:p>
          <a:p>
            <a:pPr marL="514350" indent="-514350">
              <a:buAutoNum type="arabicPeriod"/>
            </a:pPr>
            <a:r>
              <a:rPr lang="ru-RU" dirty="0" smtClean="0"/>
              <a:t>Достижения учащихся в выбранных видах внеурочной деятельности</a:t>
            </a:r>
          </a:p>
          <a:p>
            <a:pPr marL="514350" indent="-514350">
              <a:buAutoNum type="arabicPeriod"/>
            </a:pPr>
            <a:r>
              <a:rPr lang="ru-RU" dirty="0" smtClean="0"/>
              <a:t>Рост мотивации к активной </a:t>
            </a:r>
            <a:r>
              <a:rPr lang="ru-RU" dirty="0" err="1" smtClean="0"/>
              <a:t>познаватель</a:t>
            </a:r>
            <a:r>
              <a:rPr lang="ru-RU" dirty="0" smtClean="0"/>
              <a:t>-                      ной деятельности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latin typeface="+mn-lt"/>
              </a:rPr>
              <a:t>Удовлетворённость учащихся, </a:t>
            </a:r>
            <a:br>
              <a:rPr lang="ru-RU" b="1" dirty="0" smtClean="0">
                <a:latin typeface="+mn-lt"/>
              </a:rPr>
            </a:br>
            <a:r>
              <a:rPr lang="ru-RU" b="1" dirty="0" smtClean="0">
                <a:latin typeface="+mn-lt"/>
              </a:rPr>
              <a:t>их родителей, педагогов</a:t>
            </a:r>
            <a:endParaRPr lang="ru-RU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1.Удовлетворённость школьников </a:t>
            </a:r>
            <a:r>
              <a:rPr lang="ru-RU" dirty="0" smtClean="0"/>
              <a:t>(замеряет педагог).</a:t>
            </a:r>
          </a:p>
          <a:p>
            <a:pPr>
              <a:buNone/>
            </a:pPr>
            <a:r>
              <a:rPr lang="ru-RU" dirty="0" smtClean="0"/>
              <a:t>2. </a:t>
            </a:r>
            <a:r>
              <a:rPr lang="ru-RU" b="1" dirty="0" smtClean="0"/>
              <a:t>Удовлетворённость родителей </a:t>
            </a:r>
            <a:r>
              <a:rPr lang="ru-RU" dirty="0" smtClean="0"/>
              <a:t>(замеряет педагог).</a:t>
            </a:r>
          </a:p>
          <a:p>
            <a:pPr>
              <a:buNone/>
            </a:pPr>
            <a:r>
              <a:rPr lang="ru-RU" dirty="0" smtClean="0"/>
              <a:t>3. </a:t>
            </a:r>
            <a:r>
              <a:rPr lang="ru-RU" b="1" dirty="0" smtClean="0"/>
              <a:t>Удовлетворённость педагогов </a:t>
            </a:r>
            <a:r>
              <a:rPr lang="ru-RU" dirty="0" smtClean="0"/>
              <a:t>(замеряет заместитель директора).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Другая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F7F7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117</TotalTime>
  <Words>112</Words>
  <Application>Microsoft Office PowerPoint</Application>
  <PresentationFormat>Экран (4:3)</PresentationFormat>
  <Paragraphs>22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Тема1</vt:lpstr>
      <vt:lpstr>Оценивание  внеурочной деятельности учащихся в рамках ФГОС</vt:lpstr>
      <vt:lpstr>Параметры  комплексного оценивания</vt:lpstr>
      <vt:lpstr>Анализ общего состояния</vt:lpstr>
      <vt:lpstr>Воспитание- управление процессом развития личности ребёнка через создание благоприятных условий</vt:lpstr>
      <vt:lpstr>Эффективность внеурочной деятельности</vt:lpstr>
      <vt:lpstr>Продуктивность внеурочной деятельности</vt:lpstr>
      <vt:lpstr>Удовлетворённость учащихся,  их родителей, педагогов</vt:lpstr>
    </vt:vector>
  </TitlesOfParts>
  <Company>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Оценивание  внеурочной деятельности учащихся в рамках ФГОС</dc:title>
  <dc:creator>Administrator</dc:creator>
  <cp:lastModifiedBy>Administrator</cp:lastModifiedBy>
  <cp:revision>7</cp:revision>
  <dcterms:created xsi:type="dcterms:W3CDTF">2014-01-21T12:30:43Z</dcterms:created>
  <dcterms:modified xsi:type="dcterms:W3CDTF">2014-01-22T13:44:50Z</dcterms:modified>
</cp:coreProperties>
</file>